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120" y="6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AFF9C49-9E82-4815-95F7-59C21AD7581E}"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202002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9C49-9E82-4815-95F7-59C21AD7581E}"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3048883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9C49-9E82-4815-95F7-59C21AD7581E}"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2739260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9C49-9E82-4815-95F7-59C21AD7581E}"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4015688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FF9C49-9E82-4815-95F7-59C21AD7581E}"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5717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FF9C49-9E82-4815-95F7-59C21AD7581E}" type="datetimeFigureOut">
              <a:rPr lang="en-US" smtClean="0"/>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482327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FF9C49-9E82-4815-95F7-59C21AD7581E}" type="datetimeFigureOut">
              <a:rPr lang="en-US" smtClean="0"/>
              <a:t>3/31/2021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3419888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FF9C49-9E82-4815-95F7-59C21AD7581E}" type="datetimeFigureOut">
              <a:rPr lang="en-US" smtClean="0"/>
              <a:t>3/31/2021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270877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F9C49-9E82-4815-95F7-59C21AD7581E}" type="datetimeFigureOut">
              <a:rPr lang="en-US" smtClean="0"/>
              <a:t>3/31/2021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426163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FF9C49-9E82-4815-95F7-59C21AD7581E}" type="datetimeFigureOut">
              <a:rPr lang="en-US" smtClean="0"/>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926971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FF9C49-9E82-4815-95F7-59C21AD7581E}" type="datetimeFigureOut">
              <a:rPr lang="en-US" smtClean="0"/>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256330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F9C49-9E82-4815-95F7-59C21AD7581E}" type="datetimeFigureOut">
              <a:rPr lang="en-US" smtClean="0"/>
              <a:t>3/31/2021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4B13B-EB1F-4AA9-B1F6-82A13B4591DA}" type="slidenum">
              <a:rPr lang="en-US" smtClean="0"/>
              <a:t>‹#›</a:t>
            </a:fld>
            <a:endParaRPr lang="en-US"/>
          </a:p>
        </p:txBody>
      </p:sp>
    </p:spTree>
    <p:extLst>
      <p:ext uri="{BB962C8B-B14F-4D97-AF65-F5344CB8AC3E}">
        <p14:creationId xmlns:p14="http://schemas.microsoft.com/office/powerpoint/2010/main" val="1050506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28018144"/>
              </p:ext>
            </p:extLst>
          </p:nvPr>
        </p:nvGraphicFramePr>
        <p:xfrm>
          <a:off x="319312" y="111516"/>
          <a:ext cx="11538859" cy="6239843"/>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65919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Graphene Based Lubricant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Graphene is a two-dimensional nanomaterial. It has special friction and wear properties not found in other materials. Graphene can be used as a solid or colloidal liquid lubricant, in addition to its well-known thermal, electrical, optical, and mechanical properties. Its impressive tribological </a:t>
                      </a:r>
                      <a:r>
                        <a:rPr lang="en-US" sz="1600" noProof="0" dirty="0" err="1">
                          <a:latin typeface="Verdana" panose="020B0604030504040204" pitchFamily="34" charset="0"/>
                          <a:ea typeface="Verdana" panose="020B0604030504040204" pitchFamily="34" charset="0"/>
                          <a:cs typeface="Verdana" panose="020B0604030504040204" pitchFamily="34" charset="0"/>
                        </a:rPr>
                        <a:t>behaviour</a:t>
                      </a:r>
                      <a:r>
                        <a:rPr lang="en-US" sz="1600" noProof="0" dirty="0">
                          <a:latin typeface="Verdana" panose="020B0604030504040204" pitchFamily="34" charset="0"/>
                          <a:ea typeface="Verdana" panose="020B0604030504040204" pitchFamily="34" charset="0"/>
                          <a:cs typeface="Verdana" panose="020B0604030504040204" pitchFamily="34" charset="0"/>
                        </a:rPr>
                        <a:t> is due to its high chemical inertness, intense strength, and easy shear capability on its tightly packed and atomically smooth surface. It can be used to reduce stiction, friction, and wear in nano- and micro-scale systems with oscillating, rotating, and sliding contacts, such as microelectromechanical systems (MEMS) and </a:t>
                      </a:r>
                      <a:r>
                        <a:rPr lang="en-US" sz="1600" noProof="0" dirty="0" err="1">
                          <a:latin typeface="Verdana" panose="020B0604030504040204" pitchFamily="34" charset="0"/>
                          <a:ea typeface="Verdana" panose="020B0604030504040204" pitchFamily="34" charset="0"/>
                          <a:cs typeface="Verdana" panose="020B0604030504040204" pitchFamily="34" charset="0"/>
                        </a:rPr>
                        <a:t>nanoelectromechnical</a:t>
                      </a:r>
                      <a:r>
                        <a:rPr lang="en-US" sz="1600" noProof="0" dirty="0">
                          <a:latin typeface="Verdana" panose="020B0604030504040204" pitchFamily="34" charset="0"/>
                          <a:ea typeface="Verdana" panose="020B0604030504040204" pitchFamily="34" charset="0"/>
                          <a:cs typeface="Verdana" panose="020B0604030504040204" pitchFamily="34" charset="0"/>
                        </a:rPr>
                        <a:t> systems (NEMS).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indent="-342900">
                        <a:buFont typeface="+mj-lt"/>
                        <a:buAutoNum type="arabicPeriod"/>
                      </a:pPr>
                      <a:r>
                        <a:rPr lang="en-US" sz="1600" noProof="0" dirty="0">
                          <a:latin typeface="Verdana" panose="020B0604030504040204" pitchFamily="34" charset="0"/>
                          <a:ea typeface="Verdana" panose="020B0604030504040204" pitchFamily="34" charset="0"/>
                          <a:cs typeface="Verdana" panose="020B0604030504040204" pitchFamily="34" charset="0"/>
                        </a:rPr>
                        <a:t>To</a:t>
                      </a:r>
                      <a:r>
                        <a:rPr lang="en-US" sz="1600" baseline="0" noProof="0" dirty="0">
                          <a:latin typeface="Verdana" panose="020B0604030504040204" pitchFamily="34" charset="0"/>
                          <a:ea typeface="Verdana" panose="020B0604030504040204" pitchFamily="34" charset="0"/>
                          <a:cs typeface="Verdana" panose="020B0604030504040204" pitchFamily="34" charset="0"/>
                        </a:rPr>
                        <a:t> chemically synthesize graphene</a:t>
                      </a:r>
                      <a:r>
                        <a:rPr lang="en-US" sz="1600" noProof="0" dirty="0">
                          <a:latin typeface="Verdana" panose="020B0604030504040204" pitchFamily="34" charset="0"/>
                          <a:ea typeface="Verdana" panose="020B0604030504040204" pitchFamily="34" charset="0"/>
                          <a:cs typeface="Verdana" panose="020B0604030504040204" pitchFamily="34" charset="0"/>
                        </a:rPr>
                        <a:t> </a:t>
                      </a:r>
                    </a:p>
                    <a:p>
                      <a:pPr marL="342900" indent="-342900">
                        <a:buFont typeface="+mj-lt"/>
                        <a:buAutoNum type="arabicPeriod"/>
                      </a:pPr>
                      <a:r>
                        <a:rPr lang="en-US" sz="1600" noProof="0" dirty="0">
                          <a:latin typeface="Verdana" panose="020B0604030504040204" pitchFamily="34" charset="0"/>
                          <a:ea typeface="Verdana" panose="020B0604030504040204" pitchFamily="34" charset="0"/>
                          <a:cs typeface="Verdana" panose="020B0604030504040204" pitchFamily="34" charset="0"/>
                        </a:rPr>
                        <a:t>To</a:t>
                      </a:r>
                      <a:r>
                        <a:rPr lang="en-US" sz="1600" baseline="0" noProof="0" dirty="0">
                          <a:latin typeface="Verdana" panose="020B0604030504040204" pitchFamily="34" charset="0"/>
                          <a:ea typeface="Verdana" panose="020B0604030504040204" pitchFamily="34" charset="0"/>
                          <a:cs typeface="Verdana" panose="020B0604030504040204" pitchFamily="34" charset="0"/>
                        </a:rPr>
                        <a:t> characterize the friction and wear properties of graphene</a:t>
                      </a:r>
                    </a:p>
                    <a:p>
                      <a:pPr marL="0" indent="0">
                        <a:buFont typeface="+mj-lt"/>
                        <a:buNone/>
                      </a:pP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Equipment</a:t>
                      </a:r>
                      <a:r>
                        <a:rPr lang="en-US" sz="18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8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Lateral Force AFM or Friction Force Microscopy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Nil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500" b="1" spc="-50" baseline="0" dirty="0">
                          <a:latin typeface="Verdana" panose="020B0604030504040204" pitchFamily="34" charset="0"/>
                          <a:ea typeface="Verdana" panose="020B0604030504040204" pitchFamily="34" charset="0"/>
                          <a:cs typeface="Verdana" panose="020B0604030504040204" pitchFamily="34" charset="0"/>
                        </a:rPr>
                        <a:t> </a:t>
                      </a:r>
                      <a:r>
                        <a:rPr lang="en-US" sz="16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AP Dr. Tan Chou Yong (Mechanical) &amp; AP Dr. Ong Boon </a:t>
                      </a:r>
                      <a:r>
                        <a:rPr lang="en-US" sz="1600" noProof="0" dirty="0" err="1">
                          <a:latin typeface="Verdana" panose="020B0604030504040204" pitchFamily="34" charset="0"/>
                          <a:ea typeface="Verdana" panose="020B0604030504040204" pitchFamily="34" charset="0"/>
                          <a:cs typeface="Verdana" panose="020B0604030504040204" pitchFamily="34" charset="0"/>
                        </a:rPr>
                        <a:t>Hoong</a:t>
                      </a:r>
                      <a:r>
                        <a:rPr lang="en-US" sz="1600" noProof="0" dirty="0">
                          <a:latin typeface="Verdana" panose="020B0604030504040204" pitchFamily="34" charset="0"/>
                          <a:ea typeface="Verdana" panose="020B0604030504040204" pitchFamily="34" charset="0"/>
                          <a:cs typeface="Verdana" panose="020B0604030504040204" pitchFamily="34" charset="0"/>
                        </a:rPr>
                        <a:t> (NANOCAT)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Master of ____________ Engineering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Maximum</a:t>
                      </a:r>
                      <a:r>
                        <a:rPr lang="en-US" sz="16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1817560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12235128"/>
              </p:ext>
            </p:extLst>
          </p:nvPr>
        </p:nvGraphicFramePr>
        <p:xfrm>
          <a:off x="319312" y="111516"/>
          <a:ext cx="11538859" cy="6361763"/>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65919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Graphene Based Functional Additives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Graphene is a two-dimensional nanomaterial. Its well-known thermal, electrical, optical, and mechanical properties have made it become functional additives for many applications. This project aims to prepare graphene and introduce as additives in fuels. For use in advanced high-speed propulsion systems, these nanostructured fuel additives have the potential to improve both the heat sink capability and combustion efficiency of liquid hydrocarbon fuels.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indent="-342900">
                        <a:buFont typeface="+mj-lt"/>
                        <a:buAutoNum type="arabicPeriod"/>
                      </a:pPr>
                      <a:r>
                        <a:rPr lang="en-US" sz="1600" noProof="0" dirty="0">
                          <a:latin typeface="Verdana" panose="020B0604030504040204" pitchFamily="34" charset="0"/>
                          <a:ea typeface="Verdana" panose="020B0604030504040204" pitchFamily="34" charset="0"/>
                          <a:cs typeface="Verdana" panose="020B0604030504040204" pitchFamily="34" charset="0"/>
                        </a:rPr>
                        <a:t>To</a:t>
                      </a:r>
                      <a:r>
                        <a:rPr lang="en-US" sz="1600" baseline="0" noProof="0" dirty="0">
                          <a:latin typeface="Verdana" panose="020B0604030504040204" pitchFamily="34" charset="0"/>
                          <a:ea typeface="Verdana" panose="020B0604030504040204" pitchFamily="34" charset="0"/>
                          <a:cs typeface="Verdana" panose="020B0604030504040204" pitchFamily="34" charset="0"/>
                        </a:rPr>
                        <a:t> chemically synthesize graphene</a:t>
                      </a:r>
                      <a:r>
                        <a:rPr lang="en-US" sz="1600" noProof="0" dirty="0">
                          <a:latin typeface="Verdana" panose="020B0604030504040204" pitchFamily="34" charset="0"/>
                          <a:ea typeface="Verdana" panose="020B0604030504040204" pitchFamily="34" charset="0"/>
                          <a:cs typeface="Verdana" panose="020B0604030504040204" pitchFamily="34" charset="0"/>
                        </a:rPr>
                        <a:t> </a:t>
                      </a:r>
                    </a:p>
                    <a:p>
                      <a:pPr marL="342900" indent="-342900">
                        <a:buFont typeface="+mj-lt"/>
                        <a:buAutoNum type="arabicPeriod"/>
                      </a:pPr>
                      <a:r>
                        <a:rPr lang="en-US" sz="1600" noProof="0" dirty="0">
                          <a:latin typeface="Verdana" panose="020B0604030504040204" pitchFamily="34" charset="0"/>
                          <a:ea typeface="Verdana" panose="020B0604030504040204" pitchFamily="34" charset="0"/>
                          <a:cs typeface="Verdana" panose="020B0604030504040204" pitchFamily="34" charset="0"/>
                        </a:rPr>
                        <a:t>To</a:t>
                      </a:r>
                      <a:r>
                        <a:rPr lang="en-US" sz="1600" baseline="0" noProof="0" dirty="0">
                          <a:latin typeface="Verdana" panose="020B0604030504040204" pitchFamily="34" charset="0"/>
                          <a:ea typeface="Verdana" panose="020B0604030504040204" pitchFamily="34" charset="0"/>
                          <a:cs typeface="Verdana" panose="020B0604030504040204" pitchFamily="34" charset="0"/>
                        </a:rPr>
                        <a:t> optimize the role of graphene-based additives (with and without nanoparticles) on enhancing the ignition and combustion characteristics</a:t>
                      </a:r>
                    </a:p>
                    <a:p>
                      <a:pPr marL="0" indent="0">
                        <a:buFont typeface="+mj-lt"/>
                        <a:buNone/>
                      </a:pP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Equipment</a:t>
                      </a:r>
                      <a:r>
                        <a:rPr lang="en-US" sz="18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8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High pressure and high temperature windowed combustion chamber coupled with supercritical fuel pyrolysis reactor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Nil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500" b="1" spc="-50" baseline="0" dirty="0">
                          <a:latin typeface="Verdana" panose="020B0604030504040204" pitchFamily="34" charset="0"/>
                          <a:ea typeface="Verdana" panose="020B0604030504040204" pitchFamily="34" charset="0"/>
                          <a:cs typeface="Verdana" panose="020B0604030504040204" pitchFamily="34" charset="0"/>
                        </a:rPr>
                        <a:t> </a:t>
                      </a:r>
                      <a:r>
                        <a:rPr lang="en-US" sz="16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AP Dr. Tan Chou Yong (Mechanical) &amp; AP Dr. Ong Boon </a:t>
                      </a:r>
                      <a:r>
                        <a:rPr lang="en-US" sz="1600" noProof="0" dirty="0" err="1">
                          <a:latin typeface="Verdana" panose="020B0604030504040204" pitchFamily="34" charset="0"/>
                          <a:ea typeface="Verdana" panose="020B0604030504040204" pitchFamily="34" charset="0"/>
                          <a:cs typeface="Verdana" panose="020B0604030504040204" pitchFamily="34" charset="0"/>
                        </a:rPr>
                        <a:t>Hoong</a:t>
                      </a:r>
                      <a:r>
                        <a:rPr lang="en-US" sz="1600" noProof="0" dirty="0">
                          <a:latin typeface="Verdana" panose="020B0604030504040204" pitchFamily="34" charset="0"/>
                          <a:ea typeface="Verdana" panose="020B0604030504040204" pitchFamily="34" charset="0"/>
                          <a:cs typeface="Verdana" panose="020B0604030504040204" pitchFamily="34" charset="0"/>
                        </a:rPr>
                        <a:t> (NANOCAT)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Master of ____________ Engineering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Maximum</a:t>
                      </a:r>
                      <a:r>
                        <a:rPr lang="en-US" sz="16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2814110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26892554"/>
              </p:ext>
            </p:extLst>
          </p:nvPr>
        </p:nvGraphicFramePr>
        <p:xfrm>
          <a:off x="319312" y="111516"/>
          <a:ext cx="11538859" cy="6239843"/>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65919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Piezoelectric Energy Harvesting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Energy harvesting holds great potential to achieve long-lifespan self-powered operations. Piezoelectric materials have the ability to create an electric charge in response to a mechanical stress, which is called direct piezoelectric effect. This project will apply the chemical solution deposition (CSD) techniques to prepare lead zirconate titanate (PZT) thin films.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indent="-342900">
                        <a:buFont typeface="+mj-lt"/>
                        <a:buAutoNum type="arabicPeriod"/>
                      </a:pPr>
                      <a:r>
                        <a:rPr lang="en-US" sz="1600" noProof="0" dirty="0">
                          <a:latin typeface="Verdana" panose="020B0604030504040204" pitchFamily="34" charset="0"/>
                          <a:ea typeface="Verdana" panose="020B0604030504040204" pitchFamily="34" charset="0"/>
                          <a:cs typeface="Verdana" panose="020B0604030504040204" pitchFamily="34" charset="0"/>
                        </a:rPr>
                        <a:t>To</a:t>
                      </a:r>
                      <a:r>
                        <a:rPr lang="en-US" sz="1600" baseline="0" noProof="0" dirty="0">
                          <a:latin typeface="Verdana" panose="020B0604030504040204" pitchFamily="34" charset="0"/>
                          <a:ea typeface="Verdana" panose="020B0604030504040204" pitchFamily="34" charset="0"/>
                          <a:cs typeface="Verdana" panose="020B0604030504040204" pitchFamily="34" charset="0"/>
                        </a:rPr>
                        <a:t> fabricate PZT thin film</a:t>
                      </a:r>
                      <a:endParaRPr lang="en-US" sz="1600" noProof="0"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mj-lt"/>
                        <a:buAutoNum type="arabicPeriod"/>
                      </a:pPr>
                      <a:r>
                        <a:rPr lang="en-US" sz="1600" noProof="0" dirty="0">
                          <a:latin typeface="Verdana" panose="020B0604030504040204" pitchFamily="34" charset="0"/>
                          <a:ea typeface="Verdana" panose="020B0604030504040204" pitchFamily="34" charset="0"/>
                          <a:cs typeface="Verdana" panose="020B0604030504040204" pitchFamily="34" charset="0"/>
                        </a:rPr>
                        <a:t>To</a:t>
                      </a:r>
                      <a:r>
                        <a:rPr lang="en-US" sz="1600" baseline="0" noProof="0" dirty="0">
                          <a:latin typeface="Verdana" panose="020B0604030504040204" pitchFamily="34" charset="0"/>
                          <a:ea typeface="Verdana" panose="020B0604030504040204" pitchFamily="34" charset="0"/>
                          <a:cs typeface="Verdana" panose="020B0604030504040204" pitchFamily="34" charset="0"/>
                        </a:rPr>
                        <a:t> characterize PZT thin film</a:t>
                      </a:r>
                    </a:p>
                    <a:p>
                      <a:pPr marL="342900" indent="-342900">
                        <a:buFont typeface="+mj-lt"/>
                        <a:buAutoNum type="arabicPeriod"/>
                      </a:pPr>
                      <a:r>
                        <a:rPr lang="en-US" sz="1600" baseline="0" noProof="0" dirty="0">
                          <a:latin typeface="Verdana" panose="020B0604030504040204" pitchFamily="34" charset="0"/>
                          <a:ea typeface="Verdana" panose="020B0604030504040204" pitchFamily="34" charset="0"/>
                          <a:cs typeface="Verdana" panose="020B0604030504040204" pitchFamily="34" charset="0"/>
                        </a:rPr>
                        <a:t>To design the energy harvester for PZT thin film</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Equipment</a:t>
                      </a:r>
                      <a:r>
                        <a:rPr lang="en-US" sz="18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8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Water bath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Nil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500" b="1" spc="-50" baseline="0" dirty="0">
                          <a:latin typeface="Verdana" panose="020B0604030504040204" pitchFamily="34" charset="0"/>
                          <a:ea typeface="Verdana" panose="020B0604030504040204" pitchFamily="34" charset="0"/>
                          <a:cs typeface="Verdana" panose="020B0604030504040204" pitchFamily="34" charset="0"/>
                        </a:rPr>
                        <a:t> </a:t>
                      </a:r>
                      <a:r>
                        <a:rPr lang="en-US" sz="16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AP Dr. Tan Chou Yong (Mechanical) &amp; AP Dr. Ong Boon </a:t>
                      </a:r>
                      <a:r>
                        <a:rPr lang="en-US" sz="1600" noProof="0" dirty="0" err="1">
                          <a:latin typeface="Verdana" panose="020B0604030504040204" pitchFamily="34" charset="0"/>
                          <a:ea typeface="Verdana" panose="020B0604030504040204" pitchFamily="34" charset="0"/>
                          <a:cs typeface="Verdana" panose="020B0604030504040204" pitchFamily="34" charset="0"/>
                        </a:rPr>
                        <a:t>Hoong</a:t>
                      </a:r>
                      <a:r>
                        <a:rPr lang="en-US" sz="1600" noProof="0" dirty="0">
                          <a:latin typeface="Verdana" panose="020B0604030504040204" pitchFamily="34" charset="0"/>
                          <a:ea typeface="Verdana" panose="020B0604030504040204" pitchFamily="34" charset="0"/>
                          <a:cs typeface="Verdana" panose="020B0604030504040204" pitchFamily="34" charset="0"/>
                        </a:rPr>
                        <a:t> (NANOCAT)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Master of ____________ Engineering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Maximum</a:t>
                      </a:r>
                      <a:r>
                        <a:rPr lang="en-US" sz="16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3306152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477</Words>
  <Application>Microsoft Office PowerPoint</Application>
  <PresentationFormat>Widescreen</PresentationFormat>
  <Paragraphs>52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Verdana</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MAZNAH BINTI MOHAMMAD ZIN</cp:lastModifiedBy>
  <cp:revision>24</cp:revision>
  <dcterms:created xsi:type="dcterms:W3CDTF">2018-01-03T06:54:22Z</dcterms:created>
  <dcterms:modified xsi:type="dcterms:W3CDTF">2021-03-31T06:41:57Z</dcterms:modified>
</cp:coreProperties>
</file>